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58" r:id="rId3"/>
    <p:sldId id="260" r:id="rId4"/>
    <p:sldId id="347" r:id="rId5"/>
    <p:sldId id="259" r:id="rId6"/>
    <p:sldId id="345" r:id="rId7"/>
    <p:sldId id="342" r:id="rId8"/>
    <p:sldId id="344" r:id="rId9"/>
    <p:sldId id="263" r:id="rId10"/>
    <p:sldId id="346" r:id="rId11"/>
    <p:sldId id="333" r:id="rId12"/>
    <p:sldId id="269" r:id="rId13"/>
    <p:sldId id="270" r:id="rId14"/>
    <p:sldId id="512" r:id="rId15"/>
    <p:sldId id="513" r:id="rId16"/>
    <p:sldId id="514" r:id="rId17"/>
    <p:sldId id="349" r:id="rId18"/>
    <p:sldId id="337" r:id="rId19"/>
    <p:sldId id="338" r:id="rId20"/>
    <p:sldId id="335" r:id="rId21"/>
    <p:sldId id="348" r:id="rId22"/>
    <p:sldId id="350" r:id="rId23"/>
    <p:sldId id="515" r:id="rId24"/>
    <p:sldId id="51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8" autoAdjust="0"/>
    <p:restoredTop sz="93063" autoAdjust="0"/>
  </p:normalViewPr>
  <p:slideViewPr>
    <p:cSldViewPr snapToGrid="0" snapToObjects="1">
      <p:cViewPr varScale="1">
        <p:scale>
          <a:sx n="110" d="100"/>
          <a:sy n="110" d="100"/>
        </p:scale>
        <p:origin x="184" y="240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8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0245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791918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</a:t>
            </a:r>
          </a:p>
          <a:p>
            <a:pPr algn="ctr"/>
            <a:r>
              <a:rPr lang="en-US" sz="2400" dirty="0"/>
              <a:t>Eddy Westbrook,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0455" y="2019300"/>
            <a:ext cx="8223090" cy="2691595"/>
          </a:xfrm>
        </p:spPr>
        <p:txBody>
          <a:bodyPr anchor="b" anchorCtr="0"/>
          <a:lstStyle/>
          <a:p>
            <a:r>
              <a:rPr lang="en-US" sz="4000" dirty="0"/>
              <a:t>Machine-Assisted Extraction of Formal Semantics from Domain Specific Semi-Formal Diagrams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MOMACS 2019</a:t>
            </a:r>
            <a:endParaRPr lang="en-US" sz="40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generously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C01B-BA96-7546-A3CE-39FDF1DC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Modeling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68B25-C372-554F-AAEB-DDB46B0BA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2135206"/>
            <a:ext cx="8223250" cy="3546438"/>
          </a:xfrm>
        </p:spPr>
      </p:pic>
    </p:spTree>
    <p:extLst>
      <p:ext uri="{BB962C8B-B14F-4D97-AF65-F5344CB8AC3E}">
        <p14:creationId xmlns:p14="http://schemas.microsoft.com/office/powerpoint/2010/main" val="360267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96ED-5274-2E46-B701-5B29DCAF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Languages for Practitioners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481B0A-A001-474E-8D38-3860E504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367" y="3893914"/>
            <a:ext cx="876771" cy="876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E7C76-906C-6240-B998-3601CC5E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13" y="4674243"/>
            <a:ext cx="842825" cy="842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42403-73F4-AB43-A28E-D99A6FF153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25934" y="3893914"/>
            <a:ext cx="744140" cy="7441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F05C5-7A73-E047-827D-D9551CA907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83319" y="3478966"/>
            <a:ext cx="885161" cy="88516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75F0F3-E12E-9445-ACEF-9175454B68C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83319" y="4260336"/>
            <a:ext cx="885161" cy="885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D806B-9D8A-974D-A8F5-43BA37C0B2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83319" y="4990119"/>
            <a:ext cx="885161" cy="885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A50AEE-024F-1546-8292-56D939800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933" y="4723586"/>
            <a:ext cx="744140" cy="74414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70F4F0-6457-BB44-BF23-BD8B96293344}"/>
              </a:ext>
            </a:extLst>
          </p:cNvPr>
          <p:cNvSpPr/>
          <p:nvPr/>
        </p:nvSpPr>
        <p:spPr>
          <a:xfrm>
            <a:off x="3899035" y="3383868"/>
            <a:ext cx="1253728" cy="2491411"/>
          </a:xfrm>
          <a:prstGeom prst="roundRect">
            <a:avLst/>
          </a:prstGeom>
          <a:noFill/>
          <a:ln w="635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769909-0373-D040-8A29-851076D74E85}"/>
              </a:ext>
            </a:extLst>
          </p:cNvPr>
          <p:cNvSpPr/>
          <p:nvPr/>
        </p:nvSpPr>
        <p:spPr>
          <a:xfrm>
            <a:off x="2151903" y="3392349"/>
            <a:ext cx="1253728" cy="2491411"/>
          </a:xfrm>
          <a:prstGeom prst="roundRect">
            <a:avLst/>
          </a:prstGeom>
          <a:noFill/>
          <a:ln w="635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C61808-5E66-FD46-9BA4-401619BBF54E}"/>
              </a:ext>
            </a:extLst>
          </p:cNvPr>
          <p:cNvSpPr/>
          <p:nvPr/>
        </p:nvSpPr>
        <p:spPr>
          <a:xfrm>
            <a:off x="5591889" y="3383868"/>
            <a:ext cx="1253728" cy="2491411"/>
          </a:xfrm>
          <a:prstGeom prst="roundRect">
            <a:avLst/>
          </a:prstGeom>
          <a:noFill/>
          <a:ln w="635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B40AC-AAF4-3D45-869C-CACE581280D1}"/>
              </a:ext>
            </a:extLst>
          </p:cNvPr>
          <p:cNvSpPr txBox="1"/>
          <p:nvPr/>
        </p:nvSpPr>
        <p:spPr>
          <a:xfrm>
            <a:off x="878137" y="2178166"/>
            <a:ext cx="73877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Give mathematical meaning and executable syntax for diagrams.</a:t>
            </a:r>
          </a:p>
          <a:p>
            <a:pPr algn="ctr"/>
            <a:r>
              <a:rPr lang="en-US" sz="2100" b="1" dirty="0"/>
              <a:t>Translate results back into explainable context.</a:t>
            </a:r>
          </a:p>
        </p:txBody>
      </p:sp>
    </p:spTree>
    <p:extLst>
      <p:ext uri="{BB962C8B-B14F-4D97-AF65-F5344CB8AC3E}">
        <p14:creationId xmlns:p14="http://schemas.microsoft.com/office/powerpoint/2010/main" val="100720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6972-9169-3342-9FE5-0B1370EA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Domain Specific Ontological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E6E17-3DFF-5348-B5C9-FB477427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92" y="1950027"/>
            <a:ext cx="3517900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B72E9-018F-9049-BDB3-402AA23C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42" y="4044436"/>
            <a:ext cx="5943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7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DD12-6095-544F-A595-CB8CFB9D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Intermediate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FD6A4-6FB0-5A4D-8429-5B8A9E5019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Ground visual language in mathematical primitives in the form of an intermediate language.</a:t>
            </a:r>
          </a:p>
          <a:p>
            <a:endParaRPr lang="en-US" dirty="0"/>
          </a:p>
          <a:p>
            <a:r>
              <a:rPr lang="en-US" dirty="0"/>
              <a:t>Allows us to construct models from visual language.</a:t>
            </a:r>
          </a:p>
          <a:p>
            <a:endParaRPr lang="en-US" dirty="0"/>
          </a:p>
          <a:p>
            <a:r>
              <a:rPr lang="en-US" dirty="0"/>
              <a:t>Allows us to communicate results bound to mathematical constructs, using the visual ontology.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21E19-DDEA-5F45-9ACC-CCE4FD02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987" y="1693862"/>
            <a:ext cx="33401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0DA17-CF97-6843-9DAC-CF32345E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630" y="4364181"/>
            <a:ext cx="4194119" cy="16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99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6545-E325-3642-87DC-E57908B2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Intermediate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7C8335-0CB0-A045-93DF-1A0FBDEFCB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8175" y="1647734"/>
            <a:ext cx="7617733" cy="2627283"/>
          </a:xfrm>
        </p:spPr>
      </p:pic>
    </p:spTree>
    <p:extLst>
      <p:ext uri="{BB962C8B-B14F-4D97-AF65-F5344CB8AC3E}">
        <p14:creationId xmlns:p14="http://schemas.microsoft.com/office/powerpoint/2010/main" val="980087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0A2-4D91-3C4A-B985-E9ACA732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Intermediate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727417-1264-B44B-817E-B1589E904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171" y="1693863"/>
            <a:ext cx="3524958" cy="444023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2C8861-AAFA-EB4E-9C5B-20B7E2AB1C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02188" y="1953681"/>
            <a:ext cx="3878262" cy="3920601"/>
          </a:xfrm>
        </p:spPr>
      </p:pic>
    </p:spTree>
    <p:extLst>
      <p:ext uri="{BB962C8B-B14F-4D97-AF65-F5344CB8AC3E}">
        <p14:creationId xmlns:p14="http://schemas.microsoft.com/office/powerpoint/2010/main" val="367888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0A2-4D91-3C4A-B985-E9ACA732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Intermediate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727417-1264-B44B-817E-B1589E904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101" y="1571565"/>
            <a:ext cx="5182109" cy="4968992"/>
          </a:xfrm>
        </p:spPr>
      </p:pic>
    </p:spTree>
    <p:extLst>
      <p:ext uri="{BB962C8B-B14F-4D97-AF65-F5344CB8AC3E}">
        <p14:creationId xmlns:p14="http://schemas.microsoft.com/office/powerpoint/2010/main" val="544996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CC8E-0B34-D743-85BC-EF328ED7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277EA-395B-7B4B-BE22-996C64C12A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Measure state variables and events 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Instants of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Intervals of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Steady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D7411-D26F-7742-9EA7-438051AB1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867" y="2066373"/>
            <a:ext cx="4691882" cy="983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6A7133-5FFB-2343-817D-EE668EE4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33" y="3231617"/>
            <a:ext cx="4930816" cy="857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2338C-BDE3-F643-90A0-FF3C78CC363C}"/>
              </a:ext>
            </a:extLst>
          </p:cNvPr>
          <p:cNvSpPr txBox="1"/>
          <p:nvPr/>
        </p:nvSpPr>
        <p:spPr>
          <a:xfrm>
            <a:off x="466336" y="4907666"/>
            <a:ext cx="820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are stored in a database, with the model, and its parameterization for later comparison.</a:t>
            </a:r>
          </a:p>
        </p:txBody>
      </p:sp>
    </p:spTree>
    <p:extLst>
      <p:ext uri="{BB962C8B-B14F-4D97-AF65-F5344CB8AC3E}">
        <p14:creationId xmlns:p14="http://schemas.microsoft.com/office/powerpoint/2010/main" val="397234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C316-C7D9-6743-A22E-680A6330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0B2C6-7963-4E46-896E-3FD62303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56" y="1630744"/>
            <a:ext cx="5943600" cy="218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81D9A-C4A5-F249-91AD-DAE77BAE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06" y="4640644"/>
            <a:ext cx="5600700" cy="1651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254A3D-7AE0-0142-9FA4-81B8EB7DED4F}"/>
              </a:ext>
            </a:extLst>
          </p:cNvPr>
          <p:cNvCxnSpPr>
            <a:cxnSpLocks/>
          </p:cNvCxnSpPr>
          <p:nvPr/>
        </p:nvCxnSpPr>
        <p:spPr>
          <a:xfrm>
            <a:off x="4578156" y="3687819"/>
            <a:ext cx="0" cy="82550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4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C316-C7D9-6743-A22E-680A6330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81D9A-C4A5-F249-91AD-DAE77BAE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06" y="4640644"/>
            <a:ext cx="5600700" cy="1651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254A3D-7AE0-0142-9FA4-81B8EB7DED4F}"/>
              </a:ext>
            </a:extLst>
          </p:cNvPr>
          <p:cNvCxnSpPr>
            <a:cxnSpLocks/>
          </p:cNvCxnSpPr>
          <p:nvPr/>
        </p:nvCxnSpPr>
        <p:spPr>
          <a:xfrm flipV="1">
            <a:off x="4578156" y="3687819"/>
            <a:ext cx="0" cy="82550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439DE30-D6EE-9E44-9471-EE2ED64B1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70" y="1455818"/>
            <a:ext cx="2675771" cy="20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4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229199-55CE-C147-A085-DE2E4BA3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Crisis Response: The Ideal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767630-B3D7-6245-B5B9-DFD9FC16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Domain experts capable of </a:t>
            </a:r>
            <a:r>
              <a:rPr lang="en-US" dirty="0">
                <a:solidFill>
                  <a:srgbClr val="3777BC"/>
                </a:solidFill>
              </a:rPr>
              <a:t>agile</a:t>
            </a:r>
            <a:r>
              <a:rPr lang="en-US" dirty="0"/>
              <a:t>, </a:t>
            </a:r>
            <a:r>
              <a:rPr lang="en-US" dirty="0">
                <a:solidFill>
                  <a:srgbClr val="3777BC"/>
                </a:solidFill>
              </a:rPr>
              <a:t>performable</a:t>
            </a:r>
            <a:r>
              <a:rPr lang="en-US" dirty="0"/>
              <a:t>, and </a:t>
            </a:r>
            <a:r>
              <a:rPr lang="en-US" dirty="0">
                <a:solidFill>
                  <a:srgbClr val="3777BC"/>
                </a:solidFill>
              </a:rPr>
              <a:t>high confidence</a:t>
            </a:r>
            <a:r>
              <a:rPr lang="en-US" dirty="0"/>
              <a:t> modeling in response to crisis.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Leverage models to make decisions on actions, policy, with continuous improvement and feedback to improve outcomes.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581B0-994B-3441-BF93-10524B13B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89" y="3503531"/>
            <a:ext cx="38100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E6A0B-6D8E-7249-96DA-BC5789BC5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" y="3388490"/>
            <a:ext cx="5096009" cy="30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19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EEAF-F81A-5343-985E-C239FECD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Interrogatability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25AA6-30DF-7340-A5C5-DAE383304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2099579"/>
            <a:ext cx="4024639" cy="223377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Prediction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How will the system evolve in the near future?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Risk assessment: 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risk of X?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CF06034-3764-9F45-AC2F-37AC1FC799B4}"/>
              </a:ext>
            </a:extLst>
          </p:cNvPr>
          <p:cNvSpPr txBox="1">
            <a:spLocks/>
          </p:cNvSpPr>
          <p:nvPr/>
        </p:nvSpPr>
        <p:spPr>
          <a:xfrm>
            <a:off x="4665336" y="2099579"/>
            <a:ext cx="4024639" cy="2233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1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8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Conditional forecasting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How will the system respond if X changes?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Counterfactual analysis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would have happened if X had been 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Comparative impact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difference in utility between strategy X and strategy Y? 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28A335D-0D85-E441-8F58-DA631CD22DF8}"/>
              </a:ext>
            </a:extLst>
          </p:cNvPr>
          <p:cNvSpPr txBox="1">
            <a:spLocks/>
          </p:cNvSpPr>
          <p:nvPr/>
        </p:nvSpPr>
        <p:spPr>
          <a:xfrm>
            <a:off x="466337" y="4977114"/>
            <a:ext cx="4024639" cy="1574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1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8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Optimal planning: 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optimal amount of X to introduce to maximize utility Y?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464A66B-594E-D24D-BA1E-D71FAB9A0005}"/>
              </a:ext>
            </a:extLst>
          </p:cNvPr>
          <p:cNvSpPr txBox="1">
            <a:spLocks/>
          </p:cNvSpPr>
          <p:nvPr/>
        </p:nvSpPr>
        <p:spPr>
          <a:xfrm>
            <a:off x="4665336" y="4977114"/>
            <a:ext cx="4024639" cy="1574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1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8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Risk assessment: 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risk of X?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Outcome avoidance: 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optimal action or intervention to reduce the risk of X decreasing more than Y?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832EC0-3A29-254D-AA42-E01F09E9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56" y="1523989"/>
            <a:ext cx="2565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9821CC-E27F-7A4B-AD2D-EB2E2197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05" y="1273927"/>
            <a:ext cx="2705100" cy="85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AA28FF-2EF3-5C46-9C3E-06934F34D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056" y="4191683"/>
            <a:ext cx="2870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3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78C87-BF35-5244-874A-FA1CD716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6C4E97-41F5-BA46-A254-E02036D11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1806575"/>
            <a:ext cx="6794500" cy="4203700"/>
          </a:xfrm>
        </p:spPr>
      </p:pic>
    </p:spTree>
    <p:extLst>
      <p:ext uri="{BB962C8B-B14F-4D97-AF65-F5344CB8AC3E}">
        <p14:creationId xmlns:p14="http://schemas.microsoft.com/office/powerpoint/2010/main" val="1660698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2001-5CE2-0141-8B30-18818E7E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in 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9913DF-291A-2540-B46C-5693885D6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37" y="1713041"/>
            <a:ext cx="8087846" cy="4328943"/>
          </a:xfrm>
        </p:spPr>
      </p:pic>
    </p:spTree>
    <p:extLst>
      <p:ext uri="{BB962C8B-B14F-4D97-AF65-F5344CB8AC3E}">
        <p14:creationId xmlns:p14="http://schemas.microsoft.com/office/powerpoint/2010/main" val="1972634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A02D-E44E-3546-AB90-3835E8C6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E99F6-71E1-BD42-9C8C-412C9EB0E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Expressing complex concepts in visual formalisms requires thought.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Our VDSOLs allow for expressiveness, but it takes domain input to find the necessary metaphors.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Expressing reward variables is challenging.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How to find the right level of abstract vs. concrete?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on a good way to express design of experiments.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Interacting with TA1 performers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We can probably extract potential models, at least partially, in an automated fashion.</a:t>
            </a:r>
          </a:p>
        </p:txBody>
      </p:sp>
    </p:spTree>
    <p:extLst>
      <p:ext uri="{BB962C8B-B14F-4D97-AF65-F5344CB8AC3E}">
        <p14:creationId xmlns:p14="http://schemas.microsoft.com/office/powerpoint/2010/main" val="103417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587" y="3937922"/>
            <a:ext cx="4376826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00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229199-55CE-C147-A085-DE2E4BA3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Crisis Response: The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767630-B3D7-6245-B5B9-DFD9FC16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models of complex systems: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94BAE-199B-804C-BA1F-27B683B8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51" y="2193673"/>
            <a:ext cx="1302152" cy="1302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D62814-C144-054C-B31C-34E08308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6" y="4225327"/>
            <a:ext cx="1426580" cy="1426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4F77F-3D6A-7343-8AF2-F603784B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15" y="4245899"/>
            <a:ext cx="1452623" cy="1452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8BAE03-8579-4840-9996-679A2A430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950" y="3820865"/>
            <a:ext cx="2216552" cy="2216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739251-5257-664E-BF17-20FE37BAC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414" y="4217298"/>
            <a:ext cx="1423686" cy="1423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60D38-BF5D-1A48-BE51-2B8429C81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600" y="4223085"/>
            <a:ext cx="1417899" cy="1417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0A520D-4132-6342-A864-E28FBF5CD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878" y="4281214"/>
            <a:ext cx="1417899" cy="14178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E14CD3-CB7F-6246-9944-7486FC9B0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276" y="4280623"/>
            <a:ext cx="1417899" cy="14178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36EB47-F4B8-E644-B681-784398D3E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782" y="4223085"/>
            <a:ext cx="1417899" cy="14178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F750D7-DAC6-7348-87A2-55A1BB7CD5D6}"/>
              </a:ext>
            </a:extLst>
          </p:cNvPr>
          <p:cNvSpPr txBox="1"/>
          <p:nvPr/>
        </p:nvSpPr>
        <p:spPr>
          <a:xfrm>
            <a:off x="1898427" y="2660083"/>
            <a:ext cx="724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Requires large teams of modelers, mathematicians, and software engineers.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4C0AEA-F5AF-384E-B480-30C73F4CDCB8}"/>
              </a:ext>
            </a:extLst>
          </p:cNvPr>
          <p:cNvSpPr txBox="1"/>
          <p:nvPr/>
        </p:nvSpPr>
        <p:spPr>
          <a:xfrm>
            <a:off x="425908" y="5804529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Not reusable.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0D1C97-681B-844F-BD6F-3DC4820E1D8F}"/>
              </a:ext>
            </a:extLst>
          </p:cNvPr>
          <p:cNvSpPr txBox="1"/>
          <p:nvPr/>
        </p:nvSpPr>
        <p:spPr>
          <a:xfrm>
            <a:off x="2394155" y="5804529"/>
            <a:ext cx="191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Not maintainable.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61134-E6A0-9149-BF5D-E3B45A9E4425}"/>
              </a:ext>
            </a:extLst>
          </p:cNvPr>
          <p:cNvSpPr txBox="1"/>
          <p:nvPr/>
        </p:nvSpPr>
        <p:spPr>
          <a:xfrm>
            <a:off x="4499779" y="5804529"/>
            <a:ext cx="225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Not easily developed.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60B650-BAF8-984A-909F-5DC0EC8B32E6}"/>
              </a:ext>
            </a:extLst>
          </p:cNvPr>
          <p:cNvSpPr txBox="1"/>
          <p:nvPr/>
        </p:nvSpPr>
        <p:spPr>
          <a:xfrm>
            <a:off x="7037529" y="5804529"/>
            <a:ext cx="184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Not performable.</a:t>
            </a:r>
          </a:p>
        </p:txBody>
      </p:sp>
    </p:spTree>
    <p:extLst>
      <p:ext uri="{BB962C8B-B14F-4D97-AF65-F5344CB8AC3E}">
        <p14:creationId xmlns:p14="http://schemas.microsoft.com/office/powerpoint/2010/main" val="225556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8FEB-43E0-0944-B041-33007C0B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Goals of AMIDOL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6F2F-4478-2E40-9CCA-F0CF34FD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AMIDOL’s High Level 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Improve the ability of domain experts to build and maintain models.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Improve the </a:t>
            </a:r>
            <a:r>
              <a:rPr lang="en-US" dirty="0" err="1"/>
              <a:t>explainability</a:t>
            </a:r>
            <a:r>
              <a:rPr lang="en-US" dirty="0"/>
              <a:t> and agility of the results of machine-inference.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Lower the barrier for entry associated with formal languages.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Allow expression of rich mathematical concepts with visual diagrams.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Back visual diagrams with formal executable meaning.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Decouple model optimization, performance, and implementation from model definition.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Utilize performable, tested, back end solution methods.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Utilize a universal intermediate representation for easy translation and portability.</a:t>
            </a:r>
          </a:p>
        </p:txBody>
      </p:sp>
    </p:spTree>
    <p:extLst>
      <p:ext uri="{BB962C8B-B14F-4D97-AF65-F5344CB8AC3E}">
        <p14:creationId xmlns:p14="http://schemas.microsoft.com/office/powerpoint/2010/main" val="199026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AA7F-60BC-D946-9570-7702AB1A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Semi-Formal Diagrams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2A2F2-2657-7E4F-BBC1-A541D233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6" y="2090054"/>
            <a:ext cx="3837772" cy="2563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193D1-01CC-BB40-AB24-54111DDF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6" y="5752618"/>
            <a:ext cx="4672297" cy="803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EA7A3A-E6D9-1142-B541-3D699992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456" y="729204"/>
            <a:ext cx="4401543" cy="564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1D448D-56E2-EF4A-BD62-82691226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Tat Transactivation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527271-A6E4-F746-8901-5E2FAC457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2789"/>
          <a:stretch/>
        </p:blipFill>
        <p:spPr>
          <a:xfrm>
            <a:off x="1616712" y="1455818"/>
            <a:ext cx="5922888" cy="428550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3ACBF-0F27-F44B-AB39-815DDE19ABE1}"/>
              </a:ext>
            </a:extLst>
          </p:cNvPr>
          <p:cNvSpPr txBox="1"/>
          <p:nvPr/>
        </p:nvSpPr>
        <p:spPr>
          <a:xfrm>
            <a:off x="466338" y="5884943"/>
            <a:ext cx="4114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Weinberger et al, “Stochastic Gene Expression in a Lentiviral Positive-Feedback Loop: HIV-1 Tat Fluctuations Drive Phenotypic Diversity“, Cell, 2005.</a:t>
            </a:r>
          </a:p>
        </p:txBody>
      </p:sp>
    </p:spTree>
    <p:extLst>
      <p:ext uri="{BB962C8B-B14F-4D97-AF65-F5344CB8AC3E}">
        <p14:creationId xmlns:p14="http://schemas.microsoft.com/office/powerpoint/2010/main" val="1769268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6CA49A-2F4F-1146-AE11-ECB11E8C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Tat Transactivation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D96122-32AC-7E4C-8A40-62FBB0A2A3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8" y="2156644"/>
            <a:ext cx="3878262" cy="3514674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A13039D-5332-D842-85D8-BF3A7D1E2E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336" y="2252727"/>
            <a:ext cx="4170642" cy="2979030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06266760-5FA5-564D-9170-BBC709D29ED7}"/>
              </a:ext>
            </a:extLst>
          </p:cNvPr>
          <p:cNvSpPr/>
          <p:nvPr/>
        </p:nvSpPr>
        <p:spPr>
          <a:xfrm>
            <a:off x="2881608" y="2073332"/>
            <a:ext cx="1685434" cy="1668910"/>
          </a:xfrm>
          <a:prstGeom prst="donut">
            <a:avLst>
              <a:gd name="adj" fmla="val 61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E37DA1F-C907-ED4E-A3CC-279838518351}"/>
              </a:ext>
            </a:extLst>
          </p:cNvPr>
          <p:cNvSpPr/>
          <p:nvPr/>
        </p:nvSpPr>
        <p:spPr>
          <a:xfrm>
            <a:off x="5578997" y="3742242"/>
            <a:ext cx="2939970" cy="41306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A176-2136-314B-B9C3-F3A110FE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Tat Transactivation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FE075F-2B04-3046-BD25-38F6822D9B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46783" y="1455818"/>
            <a:ext cx="4630211" cy="168036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3EAEF7-556C-684F-82FE-BDBCA2A768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005692" y="3865944"/>
            <a:ext cx="7112394" cy="2468951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4B7C6-6324-104F-BAB7-E1F4920F8253}"/>
              </a:ext>
            </a:extLst>
          </p:cNvPr>
          <p:cNvCxnSpPr/>
          <p:nvPr/>
        </p:nvCxnSpPr>
        <p:spPr>
          <a:xfrm>
            <a:off x="189428" y="3449256"/>
            <a:ext cx="87620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9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6653-374A-3445-8491-31F35236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Organization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A296AD4-E68E-B54B-9A2A-93C063C07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1866264"/>
            <a:ext cx="8223249" cy="4084323"/>
          </a:xfrm>
        </p:spPr>
      </p:pic>
    </p:spTree>
    <p:extLst>
      <p:ext uri="{BB962C8B-B14F-4D97-AF65-F5344CB8AC3E}">
        <p14:creationId xmlns:p14="http://schemas.microsoft.com/office/powerpoint/2010/main" val="3266298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6547</TotalTime>
  <Words>573</Words>
  <Application>Microsoft Macintosh PowerPoint</Application>
  <PresentationFormat>On-screen Show (4:3)</PresentationFormat>
  <Paragraphs>86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Helvetica</vt:lpstr>
      <vt:lpstr>Helvetica Light</vt:lpstr>
      <vt:lpstr>Wingdings</vt:lpstr>
      <vt:lpstr>Office Theme</vt:lpstr>
      <vt:lpstr>Machine-Assisted Extraction of Formal Semantics from Domain Specific Semi-Formal Diagrams  MOMACS 2019</vt:lpstr>
      <vt:lpstr>Modeling and Crisis Response: The Ideal</vt:lpstr>
      <vt:lpstr>Modeling and Crisis Response: The Reality</vt:lpstr>
      <vt:lpstr>Main Goals of AMIDOL</vt:lpstr>
      <vt:lpstr>Semi-Formal Diagrams</vt:lpstr>
      <vt:lpstr>Tat Transactivation Model</vt:lpstr>
      <vt:lpstr>Tat Transactivation Model</vt:lpstr>
      <vt:lpstr>Tat Transactivation Model</vt:lpstr>
      <vt:lpstr>AMIDOL Organization</vt:lpstr>
      <vt:lpstr>AMIDOL Modeling Process</vt:lpstr>
      <vt:lpstr>Visual Languages for Practitioners</vt:lpstr>
      <vt:lpstr>Visual Domain Specific Ontological Languages</vt:lpstr>
      <vt:lpstr>Abstract Intermediate Representation</vt:lpstr>
      <vt:lpstr>Abstract Intermediate Representation</vt:lpstr>
      <vt:lpstr>Abstract Intermediate Representation</vt:lpstr>
      <vt:lpstr>Abstract Intermediate Representation</vt:lpstr>
      <vt:lpstr>Reward Variables</vt:lpstr>
      <vt:lpstr>Putting it Together</vt:lpstr>
      <vt:lpstr>Putting it Together</vt:lpstr>
      <vt:lpstr>Interrogatability</vt:lpstr>
      <vt:lpstr>AMIDOL Stack</vt:lpstr>
      <vt:lpstr>AMIDOL in Action</vt:lpstr>
      <vt:lpstr>Challenges</vt:lpstr>
      <vt:lpstr>Thank you!  Questions?  ewdavis@galois.com</vt:lpstr>
    </vt:vector>
  </TitlesOfParts>
  <Company>Jessica Tate LLC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Presenter Galois</cp:lastModifiedBy>
  <cp:revision>122</cp:revision>
  <dcterms:created xsi:type="dcterms:W3CDTF">2014-09-29T19:50:07Z</dcterms:created>
  <dcterms:modified xsi:type="dcterms:W3CDTF">2019-05-15T12:13:18Z</dcterms:modified>
</cp:coreProperties>
</file>